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PROXIMA NOVA SEMIBOLD" panose="020B060402020202020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Proxima Nova Rg" panose="02000506030000020004" charset="0"/>
      <p:regular r:id="rId67"/>
      <p:bold r:id="rId68"/>
      <p:italic r:id="rId69"/>
      <p:boldItalic r:id="rId70"/>
    </p:embeddedFont>
    <p:embeddedFont>
      <p:font typeface="Proxima Nova Extrabold" panose="020B0604020202020204" charset="0"/>
      <p:bold r:id="rId71"/>
      <p:italic r:id="rId72"/>
      <p:boldItalic r:id="rId73"/>
    </p:embeddedFont>
    <p:embeddedFont>
      <p:font typeface="JetBrainsMonoNL NF" panose="02000009000000000000" pitchFamily="50" charset="0"/>
      <p:regular r:id="rId74"/>
    </p:embeddedFont>
    <p:embeddedFont>
      <p:font typeface="Futura PT Book" panose="020B0604020202020204" charset="-52"/>
      <p:regular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Futura PT Light" panose="020B0604020202020204" charset="-52"/>
      <p:regular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94"/>
  </p:normalViewPr>
  <p:slideViewPr>
    <p:cSldViewPr snapToGrid="0">
      <p:cViewPr>
        <p:scale>
          <a:sx n="200" d="100"/>
          <a:sy n="200" d="100"/>
        </p:scale>
        <p:origin x="5652" y="3840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="" xmlns:a16="http://schemas.microsoft.com/office/drawing/2014/main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="" xmlns:a16="http://schemas.microsoft.com/office/drawing/2014/main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="" xmlns:a16="http://schemas.microsoft.com/office/drawing/2014/main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="" xmlns:a16="http://schemas.microsoft.com/office/drawing/2014/main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="" xmlns:a16="http://schemas.microsoft.com/office/drawing/2014/main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="" xmlns:a16="http://schemas.microsoft.com/office/drawing/2014/main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4434435" y="5324559"/>
            <a:ext cx="2421106" cy="2907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28557" y="2153876"/>
            <a:ext cx="62311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Output logic based on current state and </a:t>
            </a: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inputs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y = (a &amp; state == S1);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="" xmlns:a16="http://schemas.microsoft.com/office/drawing/2014/main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="" xmlns:a16="http://schemas.microsoft.com/office/drawing/2014/main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="" xmlns:a16="http://schemas.microsoft.com/office/drawing/2014/main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="" xmlns:a16="http://schemas.microsoft.com/office/drawing/2014/main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="" xmlns:a16="http://schemas.microsoft.com/office/drawing/2014/main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="" xmlns:a16="http://schemas.microsoft.com/office/drawing/2014/main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="" xmlns:a16="http://schemas.microsoft.com/office/drawing/2014/main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919958" y="2252068"/>
            <a:ext cx="1796690" cy="15430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665692" y="5947646"/>
            <a:ext cx="3189848" cy="3896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736" y="1127631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S2;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S2: </a:t>
            </a:r>
            <a:r>
              <a:rPr lang="en-US" sz="1600" dirty="0" err="1">
                <a:solidFill>
                  <a:srgbClr val="008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 = a ? S0 : S1;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Output logic based on current state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y = (state == S2);</a:t>
            </a: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771337" y="34386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="" xmlns:a16="http://schemas.microsoft.com/office/drawing/2014/main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44A87BF5-0E80-4BE8-864F-DF5EB256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53" b="14021"/>
          <a:stretch/>
        </p:blipFill>
        <p:spPr>
          <a:xfrm>
            <a:off x="2179432" y="1414690"/>
            <a:ext cx="4358933" cy="39017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00403" y="1482173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(... ports ...);</a:t>
            </a:r>
          </a:p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state;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    &lt;=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&lt;= XXX;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IDLE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(go)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READ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...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endParaRPr lang="en-US" sz="10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7516" y="2506130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Present state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2" name="Прямая со стрелкой 11"/>
          <p:cNvCxnSpPr>
            <a:cxnSpLocks/>
          </p:cNvCxnSpPr>
          <p:nvPr/>
        </p:nvCxnSpPr>
        <p:spPr>
          <a:xfrm flipH="1" flipV="1">
            <a:off x="8794750" y="2676525"/>
            <a:ext cx="742766" cy="296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37516" y="3205721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outputs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8" name="Прямая со стрелкой 17"/>
          <p:cNvCxnSpPr>
            <a:cxnSpLocks/>
          </p:cNvCxnSpPr>
          <p:nvPr/>
        </p:nvCxnSpPr>
        <p:spPr>
          <a:xfrm flipH="1">
            <a:off x="8566150" y="3405776"/>
            <a:ext cx="9713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cxnSpLocks/>
          </p:cNvCxnSpPr>
          <p:nvPr/>
        </p:nvCxnSpPr>
        <p:spPr>
          <a:xfrm flipH="1">
            <a:off x="9118600" y="3605831"/>
            <a:ext cx="434700" cy="2486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cxnSpLocks/>
          </p:cNvCxnSpPr>
          <p:nvPr/>
        </p:nvCxnSpPr>
        <p:spPr>
          <a:xfrm flipH="1">
            <a:off x="8705850" y="3605831"/>
            <a:ext cx="942554" cy="813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53300" y="3740720"/>
            <a:ext cx="1248050" cy="8617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READ;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IDLE;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DLY;</a:t>
            </a:r>
            <a:endParaRPr lang="ru-RU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1151" y="2175160"/>
            <a:ext cx="4197350" cy="301621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9747068" y="4545571"/>
            <a:ext cx="1173579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9747068" y="4537956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states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76107" y="5476994"/>
            <a:ext cx="48397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Proxima Nova Rg" panose="02000506030000020004" charset="0"/>
              </a:rPr>
              <a:t>Figure 3 - Block diagram for 1-always block coding style</a:t>
            </a:r>
            <a:endParaRPr lang="ru-RU" sz="1500" b="1" dirty="0"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70"/>
          <a:stretch/>
        </p:blipFill>
        <p:spPr>
          <a:xfrm>
            <a:off x="741600" y="1369809"/>
            <a:ext cx="6530871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6535" y="167621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(... ports ...);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state, next;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 state &lt;=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     state &lt;= next;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always_comb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next = XXX;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ds  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IDLE  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(go)      next = READ;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        next 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READ  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      next = DLY;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endParaRPr lang="en-US" sz="10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9512" y="2430137"/>
            <a:ext cx="317744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9512" y="3056520"/>
            <a:ext cx="3177442" cy="230832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  <a:p>
            <a:endParaRPr lang="en-US" sz="900" dirty="0" smtClean="0">
              <a:latin typeface="Proxima Nova Rg" panose="02000506030000020004" pitchFamily="50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9747067" y="2077669"/>
            <a:ext cx="1311457" cy="400110"/>
            <a:chOff x="7272470" y="788619"/>
            <a:chExt cx="1173580" cy="400110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72471" y="788619"/>
              <a:ext cx="1173579" cy="400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72470" y="788619"/>
              <a:ext cx="117357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Proxima Nova Rg" panose="02000506030000020004" pitchFamily="50" charset="0"/>
                </a:rPr>
                <a:t>Clocked present state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9747068" y="5062170"/>
            <a:ext cx="1259070" cy="417880"/>
            <a:chOff x="7272471" y="788618"/>
            <a:chExt cx="1173580" cy="553999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272471" y="788618"/>
              <a:ext cx="1173579" cy="553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72472" y="788619"/>
              <a:ext cx="1173579" cy="553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Proxima Nova Rg" panose="02000506030000020004" pitchFamily="50" charset="0"/>
                </a:rPr>
                <a:t>Next &amp; 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ouput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 combinatorial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D9DE2FA-7CB3-415E-BE09-7606D4D69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22"/>
          <a:stretch/>
        </p:blipFill>
        <p:spPr>
          <a:xfrm>
            <a:off x="1878673" y="1453625"/>
            <a:ext cx="4940871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012974" y="1151464"/>
            <a:ext cx="3555379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(... ports ...);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state, next;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 state &lt;= IDLE;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       state &lt;= next;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always_comb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next = XXX;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IDLE: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(go) next = READ;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   next = IDLE;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always_comb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9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n_ds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9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READ: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9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900" dirty="0">
                <a:solidFill>
                  <a:srgbClr val="008000"/>
                </a:solidFill>
                <a:latin typeface="JetBrainsMonoNL NF"/>
              </a:rPr>
              <a:t>// READ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JetBrainsMonoNL NF"/>
              </a:rPr>
            </a:br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9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...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n_rd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  ds &lt;= </a:t>
            </a:r>
            <a:r>
              <a:rPr lang="en-US" sz="900" dirty="0" err="1">
                <a:solidFill>
                  <a:srgbClr val="000000"/>
                </a:solidFill>
                <a:latin typeface="JetBrainsMonoNL NF"/>
              </a:rPr>
              <a:t>n_ds</a:t>
            </a:r>
            <a:r>
              <a:rPr lang="en-US" sz="9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9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900" dirty="0" err="1" smtClean="0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900" dirty="0">
              <a:solidFill>
                <a:srgbClr val="000000"/>
              </a:solidFill>
              <a:latin typeface="JetBrainsMonoNL NF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3857" y="1776617"/>
            <a:ext cx="317744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23857" y="2392567"/>
            <a:ext cx="3177442" cy="1169551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23857" y="3630817"/>
            <a:ext cx="3177442" cy="1169551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3857" y="4859789"/>
            <a:ext cx="3177442" cy="86177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8888932" y="1434650"/>
            <a:ext cx="1259070" cy="400110"/>
            <a:chOff x="8888933" y="1462248"/>
            <a:chExt cx="1259070" cy="400110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88934" y="1462248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Proxima Nova Rg" panose="02000506030000020004" pitchFamily="50" charset="0"/>
                </a:rPr>
                <a:t>Clocked present state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8888933" y="2402252"/>
            <a:ext cx="1259070" cy="400110"/>
            <a:chOff x="8888933" y="1462248"/>
            <a:chExt cx="1259070" cy="400110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888934" y="1462248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latin typeface="Proxima Nova Rg" panose="02000506030000020004" pitchFamily="50" charset="0"/>
                </a:rPr>
                <a:t>a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lways_comb</a:t>
              </a:r>
              <a:endParaRPr lang="en-US" sz="1000" b="1" dirty="0" smtClean="0">
                <a:latin typeface="Proxima Nova Rg" panose="02000506030000020004" pitchFamily="50" charset="0"/>
              </a:endParaRPr>
            </a:p>
            <a:p>
              <a:pPr algn="ctr"/>
              <a:r>
                <a:rPr lang="en-US" sz="1000" b="1" dirty="0">
                  <a:latin typeface="Proxima Nova Rg" panose="02000506030000020004" pitchFamily="50" charset="0"/>
                </a:rPr>
                <a:t>n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ext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8888934" y="5090621"/>
            <a:ext cx="1414123" cy="444411"/>
            <a:chOff x="8888933" y="1417947"/>
            <a:chExt cx="1414123" cy="444411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43987" y="1417947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 smtClean="0">
                  <a:latin typeface="Proxima Nova Rg" panose="02000506030000020004" pitchFamily="50" charset="0"/>
                </a:rPr>
                <a:t>a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lways_ff</a:t>
              </a:r>
              <a:endParaRPr lang="en-US" sz="1000" b="1" dirty="0" smtClean="0">
                <a:latin typeface="Proxima Nova Rg" panose="02000506030000020004" pitchFamily="50" charset="0"/>
              </a:endParaRPr>
            </a:p>
            <a:p>
              <a:pPr algn="ctr"/>
              <a:r>
                <a:rPr lang="en-US" sz="1000" b="1">
                  <a:latin typeface="Proxima Nova Rg" panose="02000506030000020004" pitchFamily="50" charset="0"/>
                </a:rPr>
                <a:t>o</a:t>
              </a:r>
              <a:r>
                <a:rPr lang="en-US" sz="1000" b="1" smtClean="0">
                  <a:latin typeface="Proxima Nova Rg" panose="02000506030000020004" pitchFamily="50" charset="0"/>
                </a:rPr>
                <a:t>utput 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registers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8698434" y="4398963"/>
            <a:ext cx="1259070" cy="246221"/>
            <a:chOff x="8888933" y="1462248"/>
            <a:chExt cx="1259070" cy="246221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8888933" y="1462248"/>
              <a:ext cx="1259069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888934" y="1462248"/>
              <a:ext cx="1259069" cy="24622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i="1" dirty="0">
                  <a:latin typeface="Proxima Nova Rg" panose="02000506030000020004" pitchFamily="50" charset="0"/>
                </a:rPr>
                <a:t>n</a:t>
              </a:r>
              <a:r>
                <a:rPr lang="en-US" sz="1000" b="1" i="1" dirty="0" smtClean="0">
                  <a:latin typeface="Proxima Nova Rg" panose="02000506030000020004" pitchFamily="50" charset="0"/>
                </a:rPr>
                <a:t>ext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-outputs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  <p:cxnSp>
        <p:nvCxnSpPr>
          <p:cNvPr id="29" name="Прямая со стрелкой 28"/>
          <p:cNvCxnSpPr>
            <a:cxnSpLocks/>
            <a:stCxn id="28" idx="1"/>
          </p:cNvCxnSpPr>
          <p:nvPr/>
        </p:nvCxnSpPr>
        <p:spPr>
          <a:xfrm flipH="1" flipV="1">
            <a:off x="8186737" y="4353902"/>
            <a:ext cx="511698" cy="1681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cxnSpLocks/>
          </p:cNvCxnSpPr>
          <p:nvPr/>
        </p:nvCxnSpPr>
        <p:spPr>
          <a:xfrm flipH="1">
            <a:off x="8186737" y="4645184"/>
            <a:ext cx="755703" cy="6897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cxnSpLocks/>
          </p:cNvCxnSpPr>
          <p:nvPr/>
        </p:nvCxnSpPr>
        <p:spPr>
          <a:xfrm flipH="1">
            <a:off x="8262937" y="4645184"/>
            <a:ext cx="781051" cy="84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/>
          <p:cNvGrpSpPr/>
          <p:nvPr/>
        </p:nvGrpSpPr>
        <p:grpSpPr>
          <a:xfrm>
            <a:off x="9041334" y="3843020"/>
            <a:ext cx="1259070" cy="400110"/>
            <a:chOff x="8888933" y="1462248"/>
            <a:chExt cx="1259070" cy="400110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8888933" y="1462248"/>
              <a:ext cx="125906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888934" y="1462248"/>
              <a:ext cx="1259069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latin typeface="Proxima Nova Rg" panose="02000506030000020004" pitchFamily="50" charset="0"/>
                </a:rPr>
                <a:t>a</a:t>
              </a:r>
              <a:r>
                <a:rPr lang="en-US" sz="1000" b="1" dirty="0" err="1" smtClean="0">
                  <a:latin typeface="Proxima Nova Rg" panose="02000506030000020004" pitchFamily="50" charset="0"/>
                </a:rPr>
                <a:t>lways_comb</a:t>
              </a:r>
              <a:endParaRPr lang="en-US" sz="1000" b="1" dirty="0" smtClean="0">
                <a:latin typeface="Proxima Nova Rg" panose="02000506030000020004" pitchFamily="50" charset="0"/>
              </a:endParaRPr>
            </a:p>
            <a:p>
              <a:pPr algn="ctr"/>
              <a:r>
                <a:rPr lang="en-US" sz="1000" b="1" i="1" dirty="0">
                  <a:latin typeface="Proxima Nova Rg" panose="02000506030000020004" pitchFamily="50" charset="0"/>
                </a:rPr>
                <a:t>n</a:t>
              </a:r>
              <a:r>
                <a:rPr lang="en-US" sz="1000" b="1" i="1" dirty="0" smtClean="0">
                  <a:latin typeface="Proxima Nova Rg" panose="02000506030000020004" pitchFamily="50" charset="0"/>
                </a:rPr>
                <a:t>ext</a:t>
              </a:r>
              <a:r>
                <a:rPr lang="en-US" sz="1000" b="1" dirty="0" smtClean="0">
                  <a:latin typeface="Proxima Nova Rg" panose="02000506030000020004" pitchFamily="50" charset="0"/>
                </a:rPr>
                <a:t>-output logic</a:t>
              </a:r>
              <a:endParaRPr lang="ru-RU" sz="1000" b="1" dirty="0">
                <a:latin typeface="Proxima Nova Rg" panose="02000506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="" xmlns:a16="http://schemas.microsoft.com/office/drawing/2014/main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="" xmlns:a16="http://schemas.microsoft.com/office/drawing/2014/main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="" xmlns:a16="http://schemas.microsoft.com/office/drawing/2014/main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="" xmlns:a16="http://schemas.microsoft.com/office/drawing/2014/main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="" xmlns:a16="http://schemas.microsoft.com/office/drawing/2014/main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="" xmlns:a16="http://schemas.microsoft.com/office/drawing/2014/main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="" xmlns:a16="http://schemas.microsoft.com/office/drawing/2014/main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="" xmlns:a16="http://schemas.microsoft.com/office/drawing/2014/main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520035" y="2414734"/>
            <a:ext cx="3247822" cy="321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4183582" y="1652259"/>
            <a:ext cx="2584276" cy="600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 flipV="1">
            <a:off x="3584772" y="3042605"/>
            <a:ext cx="3183086" cy="313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3520035" y="3355666"/>
            <a:ext cx="3247823" cy="109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3520035" y="3689968"/>
            <a:ext cx="3247822" cy="195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="" xmlns:a16="http://schemas.microsoft.com/office/drawing/2014/main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1858" y="214162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 (.depth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w_led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    ( enable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( |key  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par_out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led    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28566" y="3428819"/>
            <a:ext cx="826975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85201" y="1405118"/>
            <a:ext cx="68947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snail_moore_fsm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i_moore_fsm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JetBrainsMonoNL NF"/>
              </a:rPr>
              <a:t>snail_mealy_fsm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i_mealy_fsm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({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})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8'b0000_0000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8'b1100_0110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Moore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8'b0011_1010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Mealy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8'b1111_1110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digit 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w_digit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'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="" xmlns:a16="http://schemas.microsoft.com/office/drawing/2014/main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="" xmlns:a16="http://schemas.microsoft.com/office/drawing/2014/main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="" xmlns:a16="http://schemas.microsoft.com/office/drawing/2014/main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="" xmlns:a16="http://schemas.microsoft.com/office/drawing/2014/main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="" xmlns:a16="http://schemas.microsoft.com/office/drawing/2014/main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="" xmlns:a16="http://schemas.microsoft.com/office/drawing/2014/main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="" xmlns:a16="http://schemas.microsoft.com/office/drawing/2014/main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="" xmlns:a16="http://schemas.microsoft.com/office/drawing/2014/main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="" xmlns:a16="http://schemas.microsoft.com/office/drawing/2014/main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="" xmlns:a16="http://schemas.microsoft.com/office/drawing/2014/main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="" xmlns:a16="http://schemas.microsoft.com/office/drawing/2014/main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629497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021912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3226" y="175975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1'd1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State register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 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clk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9363</TotalTime>
  <Words>2160</Words>
  <Application>Microsoft Office PowerPoint</Application>
  <PresentationFormat>Произвольный</PresentationFormat>
  <Paragraphs>807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PROXIMA NOVA SEMIBOLD</vt:lpstr>
      <vt:lpstr>Wingdings</vt:lpstr>
      <vt:lpstr>Consolas</vt:lpstr>
      <vt:lpstr>Google Sans</vt:lpstr>
      <vt:lpstr>Proxima Nova Rg</vt:lpstr>
      <vt:lpstr>Proxima Nova Extrabold</vt:lpstr>
      <vt:lpstr>JetBrainsMonoNL NF</vt:lpstr>
      <vt:lpstr>Futura PT Book</vt:lpstr>
      <vt:lpstr>Calibri</vt:lpstr>
      <vt:lpstr>Futura PT Light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207</cp:revision>
  <dcterms:created xsi:type="dcterms:W3CDTF">2022-09-02T11:18:13Z</dcterms:created>
  <dcterms:modified xsi:type="dcterms:W3CDTF">2024-10-24T11:31:39Z</dcterms:modified>
</cp:coreProperties>
</file>